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F13AC27-A0A0-41A9-B2B8-B74F7F44F530}">
  <a:tblStyle styleId="{9F13AC27-A0A0-41A9-B2B8-B74F7F44F530}" styleName="Table_0"/>
</a:tblStyleLst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36" Type="http://schemas.openxmlformats.org/officeDocument/2006/relationships/slide" Target="slides/slide3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12" Type="http://schemas.openxmlformats.org/officeDocument/2006/relationships/slide" Target="slides/slide7.xml"/><Relationship Id="rId31" Type="http://schemas.openxmlformats.org/officeDocument/2006/relationships/slide" Target="slides/slide26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" Type="http://schemas.openxmlformats.org/officeDocument/2006/relationships/presProps" Target="presProps.xml"/><Relationship Id="rId21" Type="http://schemas.openxmlformats.org/officeDocument/2006/relationships/slide" Target="slides/slide16.xml"/><Relationship Id="rId1" Type="http://schemas.openxmlformats.org/officeDocument/2006/relationships/theme" Target="theme/theme3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23" Type="http://schemas.openxmlformats.org/officeDocument/2006/relationships/slide" Target="slides/slide18.xml"/><Relationship Id="rId3" Type="http://schemas.openxmlformats.org/officeDocument/2006/relationships/tableStyles" Target="tableStyles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/>
            </a:lvl1pPr>
            <a:lvl2pPr indent="0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/>
            </a:lvl2pPr>
            <a:lvl3pPr indent="0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/>
            </a:lvl3pPr>
            <a:lvl4pPr indent="0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/>
            </a:lvl4pPr>
            <a:lvl5pPr indent="0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/>
            </a:lvl5pPr>
            <a:lvl6pPr indent="0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/>
            </a:lvl6pPr>
            <a:lvl7pPr indent="0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/>
            </a:lvl7pPr>
            <a:lvl8pPr indent="0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/>
            </a:lvl8pPr>
            <a:lvl9pPr indent="0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marL="22860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indent="-76200" marL="685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indent="-101600" marL="1143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indent="-114300" marL="1600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indent="-114300" marL="20574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indent="-114300" marL="25146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indent="-114300" marL="2971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indent="-114300" marL="3429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indent="-114300" marL="3886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marL="22860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indent="-76200" marL="685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indent="-101600" marL="1143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indent="-114300" marL="1600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indent="-114300" marL="20574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indent="-114300" marL="25146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indent="-114300" marL="2971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indent="-114300" marL="3429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indent="-114300" marL="3886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marL="22860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indent="-76200" marL="685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indent="-101600" marL="1143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indent="-114300" marL="1600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indent="-114300" marL="20574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indent="-114300" marL="25146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indent="-114300" marL="2971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indent="-114300" marL="3429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indent="-114300" marL="3886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marL="22860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indent="-76200" marL="685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indent="-101600" marL="1143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indent="-114300" marL="1600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indent="-114300" marL="20574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indent="-114300" marL="25146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indent="-114300" marL="2971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indent="-114300" marL="3429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indent="-114300" marL="3886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marL="22860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indent="-76200" marL="685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indent="-101600" marL="1143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indent="-114300" marL="1600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indent="-114300" marL="20574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indent="-114300" marL="25146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indent="-114300" marL="2971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indent="-114300" marL="3429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indent="-114300" marL="3886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marL="22860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indent="-76200" marL="685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indent="-101600" marL="1143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indent="-114300" marL="1600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indent="-114300" marL="20574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indent="-114300" marL="25146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indent="-114300" marL="2971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indent="-114300" marL="3429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indent="-114300" marL="3886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marL="22860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indent="-76200" marL="685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indent="-101600" marL="1143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indent="-114300" marL="1600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indent="-114300" marL="20574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indent="-114300" marL="25146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indent="-114300" marL="29718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indent="-114300" marL="34290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indent="-114300" marL="388620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3" Type="http://schemas.openxmlformats.org/officeDocument/2006/relationships/slideLayout" Target="../slideLayouts/slideLayout3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/>
            </a:lvl1pPr>
            <a:lvl2pPr indent="-76200" marL="685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2pPr>
            <a:lvl3pPr indent="-101600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3pPr>
            <a:lvl4pPr indent="-114300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4pPr>
            <a:lvl5pPr indent="-114300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5pPr>
            <a:lvl6pPr indent="-114300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6pPr>
            <a:lvl7pPr indent="-114300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7pPr>
            <a:lvl8pPr indent="-114300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8pPr>
            <a:lvl9pPr indent="-114300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03.jpg"/><Relationship Id="rId3" Type="http://schemas.openxmlformats.org/officeDocument/2006/relationships/image" Target="../media/image04.jpg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08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23.png"/><Relationship Id="rId5" Type="http://schemas.openxmlformats.org/officeDocument/2006/relationships/image" Target="../media/image05.jp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3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outube.com/v/rWKeYG3XRHQ" TargetMode="External"/><Relationship Id="rId5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3.jp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outube.com/v/D3D2CBJL8ZQ" TargetMode="External"/><Relationship Id="rId5" Type="http://schemas.openxmlformats.org/officeDocument/2006/relationships/image" Target="../media/image49.jpg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outube.com/v/jKLhor62wiA" TargetMode="External"/><Relationship Id="rId5" Type="http://schemas.openxmlformats.org/officeDocument/2006/relationships/image" Target="../media/image46.jp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6.png"/><Relationship Id="rId3" Type="http://schemas.openxmlformats.org/officeDocument/2006/relationships/image" Target="../media/image07.jp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2.png"/><Relationship Id="rId3" Type="http://schemas.openxmlformats.org/officeDocument/2006/relationships/image" Target="../media/image01.jp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jp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05.jp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283028" y="170641"/>
            <a:ext cx="5091404" cy="20500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PSAS Nosecone Separation Ring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283024" y="3200175"/>
            <a:ext cx="5770799" cy="216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Miles Atherly, Ben Butler, Andrew Eads, Jason Hamilton, Brian Happ, Alin Resiga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Adviser: David Turcic</a:t>
            </a: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7289" y="170641"/>
            <a:ext cx="4814595" cy="270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7289" y="3340998"/>
            <a:ext cx="4814595" cy="314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2850"/>
            <a:ext cx="2929100" cy="513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650" y="1412850"/>
            <a:ext cx="4527800" cy="513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1600" y="1412849"/>
            <a:ext cx="4159524" cy="51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152400" y="243600"/>
            <a:ext cx="11908799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chemeClr val="lt1"/>
                </a:solidFill>
              </a:rPr>
              <a:t>V-Band Optimization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75" y="3556525"/>
            <a:ext cx="6144325" cy="303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550" y="256100"/>
            <a:ext cx="4847275" cy="294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1550" y="3430600"/>
            <a:ext cx="4847274" cy="3158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" name="Shape 160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{9F13AC27-A0A0-41A9-B2B8-B74F7F44F530}</a:tableStyleId>
              </a:tblPr>
              <a:tblGrid>
                <a:gridCol w="2585675"/>
                <a:gridCol w="1834000"/>
                <a:gridCol w="2029450"/>
              </a:tblGrid>
              <a:tr h="4797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Model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Stress (psi)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Force Predicted (lbf)</a:t>
                      </a:r>
                    </a:p>
                  </a:txBody>
                  <a:tcPr marT="91425" marB="91425" marR="91425" marL="91425"/>
                </a:tc>
              </a:tr>
              <a:tr h="526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Mathematical (Original)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NA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18.2</a:t>
                      </a:r>
                    </a:p>
                  </a:txBody>
                  <a:tcPr marT="91425" marB="91425" marR="91425" marL="91425"/>
                </a:tc>
              </a:tr>
              <a:tr h="526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Mathematical (Optimized)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NA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15.68</a:t>
                      </a:r>
                    </a:p>
                  </a:txBody>
                  <a:tcPr marT="91425" marB="91425" marR="91425" marL="91425"/>
                </a:tc>
              </a:tr>
              <a:tr h="526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Experimental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37520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20.6</a:t>
                      </a:r>
                    </a:p>
                  </a:txBody>
                  <a:tcPr marT="91425" marB="91425" marR="91425" marL="91425"/>
                </a:tc>
              </a:tr>
              <a:tr h="526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FEA (Original)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36980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20.6</a:t>
                      </a:r>
                    </a:p>
                  </a:txBody>
                  <a:tcPr marT="91425" marB="91425" marR="91425" marL="91425"/>
                </a:tc>
              </a:tr>
              <a:tr h="526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FEA (optimized)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22866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16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255870" y="188150"/>
            <a:ext cx="11697599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SzPct val="25000"/>
              <a:buNone/>
            </a:pPr>
            <a:r>
              <a:rPr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of Dynamic Action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9588" y="2855250"/>
            <a:ext cx="4642410" cy="392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6175" y="188149"/>
            <a:ext cx="2904299" cy="27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645525" y="1425050"/>
            <a:ext cx="6431099" cy="163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</a:rPr>
              <a:t>Model using rigid body kinematics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</a:rPr>
              <a:t>End point (A) is equal to distance traveled by (B) plus rotation about part center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625" y="3098675"/>
            <a:ext cx="5194900" cy="3321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Shape 170"/>
          <p:cNvCxnSpPr/>
          <p:nvPr/>
        </p:nvCxnSpPr>
        <p:spPr>
          <a:xfrm rot="10800000">
            <a:off x="3820574" y="3506725"/>
            <a:ext cx="7800" cy="6590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1" name="Shape 171"/>
          <p:cNvCxnSpPr/>
          <p:nvPr/>
        </p:nvCxnSpPr>
        <p:spPr>
          <a:xfrm>
            <a:off x="4220700" y="3749950"/>
            <a:ext cx="854999" cy="1568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2" name="Shape 172"/>
          <p:cNvCxnSpPr/>
          <p:nvPr/>
        </p:nvCxnSpPr>
        <p:spPr>
          <a:xfrm flipH="1">
            <a:off x="2549424" y="3765650"/>
            <a:ext cx="870900" cy="10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/>
        </p:nvSpPr>
        <p:spPr>
          <a:xfrm>
            <a:off x="259350" y="167725"/>
            <a:ext cx="11673299" cy="76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</a:rPr>
              <a:t>Linear Motion Constraint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9925" y="1597662"/>
            <a:ext cx="4226024" cy="16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365100" y="1223575"/>
            <a:ext cx="6956700" cy="54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</a:rPr>
              <a:t>Linear motion obtained using Guide rail and Power screw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</a:rPr>
              <a:t>Guide rail assembly eliminates most friction and has 300 lbf dynamic load capacity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</a:rPr>
              <a:t>Used needle thrust bearings to prevent transmission of axial load to motor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8975" y="3904150"/>
            <a:ext cx="19526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1807" y="3961325"/>
            <a:ext cx="2562067" cy="16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35500" y="108575"/>
            <a:ext cx="115748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</a:rPr>
              <a:t>Power Requirements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950" y="2380552"/>
            <a:ext cx="3483449" cy="33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00" y="2167999"/>
            <a:ext cx="2400300" cy="3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000" y="1534000"/>
            <a:ext cx="4938749" cy="507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838200" y="158050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</a:rPr>
              <a:t>Motor Selection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7479600" y="1873775"/>
            <a:ext cx="4712399" cy="4908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stall torque = 498 mNm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speed = 19300 RPM</a:t>
            </a:r>
          </a:p>
          <a:p>
            <a:pPr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(no load)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dimensions fit nominal for direct drive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total cost: $7.00 (does not include shipping and handling)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  <a:p>
            <a:pPr indent="0" marL="0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0" y="1656700"/>
            <a:ext cx="7445675" cy="49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838200" y="148025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</a:rPr>
              <a:t>Electrical System (Prototype)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838200" y="1381575"/>
            <a:ext cx="5022600" cy="5081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</a:rPr>
              <a:t>Motor controlled by PWM via Arduino equipped with 30A H Bridge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</a:rPr>
              <a:t>Push button operation (for display)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</a:rPr>
              <a:t>Limit switches used as fore and aft stops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</a:rPr>
              <a:t>Proprietary control board which interfaces with flight computer will be developed for use in LV3 vehicle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6650" y="1821962"/>
            <a:ext cx="2329950" cy="42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800" y="2766700"/>
            <a:ext cx="3097174" cy="266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838200" y="88825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</a:rPr>
              <a:t>How to Incorporate it All?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975" y="1691775"/>
            <a:ext cx="6156050" cy="3794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Shape 211"/>
          <p:cNvCxnSpPr/>
          <p:nvPr/>
        </p:nvCxnSpPr>
        <p:spPr>
          <a:xfrm flipH="1">
            <a:off x="8545550" y="2476775"/>
            <a:ext cx="1223399" cy="897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2" name="Shape 212"/>
          <p:cNvSpPr txBox="1"/>
          <p:nvPr/>
        </p:nvSpPr>
        <p:spPr>
          <a:xfrm>
            <a:off x="9768950" y="2161025"/>
            <a:ext cx="2249699" cy="42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Limit Switch Channels</a:t>
            </a:r>
          </a:p>
        </p:txBody>
      </p:sp>
      <p:cxnSp>
        <p:nvCxnSpPr>
          <p:cNvPr id="213" name="Shape 213"/>
          <p:cNvCxnSpPr/>
          <p:nvPr/>
        </p:nvCxnSpPr>
        <p:spPr>
          <a:xfrm rot="10800000">
            <a:off x="8209599" y="4766225"/>
            <a:ext cx="1273200" cy="13220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4" name="Shape 214"/>
          <p:cNvSpPr txBox="1"/>
          <p:nvPr/>
        </p:nvSpPr>
        <p:spPr>
          <a:xfrm>
            <a:off x="9482800" y="5762700"/>
            <a:ext cx="2348400" cy="78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Relative Motion Guide Channels</a:t>
            </a:r>
          </a:p>
        </p:txBody>
      </p:sp>
      <p:cxnSp>
        <p:nvCxnSpPr>
          <p:cNvPr id="215" name="Shape 215"/>
          <p:cNvCxnSpPr/>
          <p:nvPr/>
        </p:nvCxnSpPr>
        <p:spPr>
          <a:xfrm rot="10800000">
            <a:off x="8575024" y="3641075"/>
            <a:ext cx="1263000" cy="572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6" name="Shape 216"/>
          <p:cNvSpPr txBox="1"/>
          <p:nvPr/>
        </p:nvSpPr>
        <p:spPr>
          <a:xfrm>
            <a:off x="9838025" y="3956925"/>
            <a:ext cx="2032800" cy="89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>
                <a:solidFill>
                  <a:schemeClr val="lt1"/>
                </a:solidFill>
              </a:rPr>
              <a:t>Precision Rail Slot and Fixturing Holes</a:t>
            </a:r>
          </a:p>
        </p:txBody>
      </p:sp>
      <p:cxnSp>
        <p:nvCxnSpPr>
          <p:cNvPr id="217" name="Shape 217"/>
          <p:cNvCxnSpPr/>
          <p:nvPr/>
        </p:nvCxnSpPr>
        <p:spPr>
          <a:xfrm rot="10800000">
            <a:off x="6177025" y="4252825"/>
            <a:ext cx="305999" cy="150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8" name="Shape 218"/>
          <p:cNvSpPr txBox="1"/>
          <p:nvPr/>
        </p:nvSpPr>
        <p:spPr>
          <a:xfrm>
            <a:off x="5890975" y="5772550"/>
            <a:ext cx="2249699" cy="78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Motor and Journal Mounting Holes</a:t>
            </a:r>
          </a:p>
        </p:txBody>
      </p:sp>
      <p:cxnSp>
        <p:nvCxnSpPr>
          <p:cNvPr id="219" name="Shape 219"/>
          <p:cNvCxnSpPr/>
          <p:nvPr/>
        </p:nvCxnSpPr>
        <p:spPr>
          <a:xfrm flipH="1" rot="10800000">
            <a:off x="2753075" y="4312374"/>
            <a:ext cx="1460399" cy="130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0" name="Shape 220"/>
          <p:cNvSpPr txBox="1"/>
          <p:nvPr/>
        </p:nvSpPr>
        <p:spPr>
          <a:xfrm>
            <a:off x="444050" y="5585075"/>
            <a:ext cx="3068699" cy="89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1.5” x 1.5” 4-40 UNF-2B Mounting Hole Pattern for Electronics</a:t>
            </a:r>
          </a:p>
        </p:txBody>
      </p:sp>
      <p:cxnSp>
        <p:nvCxnSpPr>
          <p:cNvPr id="221" name="Shape 221"/>
          <p:cNvCxnSpPr/>
          <p:nvPr/>
        </p:nvCxnSpPr>
        <p:spPr>
          <a:xfrm flipH="1" rot="10800000">
            <a:off x="2575450" y="3690499"/>
            <a:ext cx="1391400" cy="17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2" name="Shape 222"/>
          <p:cNvSpPr txBox="1"/>
          <p:nvPr/>
        </p:nvSpPr>
        <p:spPr>
          <a:xfrm>
            <a:off x="404675" y="3437075"/>
            <a:ext cx="2348400" cy="9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>
                <a:solidFill>
                  <a:schemeClr val="lt1"/>
                </a:solidFill>
              </a:rPr>
              <a:t>Motor Profile Relief Cut</a:t>
            </a:r>
          </a:p>
        </p:txBody>
      </p:sp>
      <p:cxnSp>
        <p:nvCxnSpPr>
          <p:cNvPr id="223" name="Shape 223"/>
          <p:cNvCxnSpPr/>
          <p:nvPr/>
        </p:nvCxnSpPr>
        <p:spPr>
          <a:xfrm>
            <a:off x="2486650" y="2595175"/>
            <a:ext cx="1006500" cy="62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4" name="Shape 224"/>
          <p:cNvSpPr txBox="1"/>
          <p:nvPr/>
        </p:nvSpPr>
        <p:spPr>
          <a:xfrm>
            <a:off x="226950" y="1638025"/>
            <a:ext cx="2397599" cy="139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000">
                <a:solidFill>
                  <a:schemeClr val="lt1"/>
                </a:solidFill>
              </a:rPr>
              <a:t>-.002/-.004 Diameter Control Surface and Mounting Holes</a:t>
            </a:r>
          </a:p>
        </p:txBody>
      </p:sp>
      <p:cxnSp>
        <p:nvCxnSpPr>
          <p:cNvPr id="225" name="Shape 225"/>
          <p:cNvCxnSpPr>
            <a:stCxn id="224" idx="3"/>
          </p:cNvCxnSpPr>
          <p:nvPr/>
        </p:nvCxnSpPr>
        <p:spPr>
          <a:xfrm>
            <a:off x="2624549" y="2335374"/>
            <a:ext cx="6058800" cy="48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101400" y="1075575"/>
            <a:ext cx="5429700" cy="4923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</a:rPr>
              <a:t>All parts designed with ½” or ¼” tooling in mind (where allowable) for manufacturing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</a:rPr>
              <a:t>Linear actuator parts must hold tight tolerancing to eliminate unwanted play.  This was achieved by sizing and cutting the parts to each other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</a:rPr>
              <a:t>Custom couplers and pins were manufactured due to space constraints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236800" y="138150"/>
            <a:ext cx="118116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</a:rPr>
              <a:t>Design Notes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725" y="1690825"/>
            <a:ext cx="4477100" cy="41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050" y="1702325"/>
            <a:ext cx="5375675" cy="34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625" y="523225"/>
            <a:ext cx="3259949" cy="581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</a:rPr>
              <a:t>Why This Project is Awesome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838200" y="1490125"/>
            <a:ext cx="5265600" cy="510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</a:rPr>
              <a:t>One of only two entirely electro-mechanical NSR devices in existence (to our knowledge)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This will be the only electro-mechanical NSR device in use by an amatuer rocket club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Significant challenges in both design and manufacturing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Used many facets of engineering to complete the project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575" y="1841323"/>
            <a:ext cx="3627275" cy="45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/>
        </p:nvSpPr>
        <p:spPr>
          <a:xfrm>
            <a:off x="2128200" y="406925"/>
            <a:ext cx="7935600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4800">
                <a:solidFill>
                  <a:srgbClr val="F3F3F3"/>
                </a:solidFill>
              </a:rPr>
              <a:t>Prototyping: Coupling Rings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50" y="1527719"/>
            <a:ext cx="5059800" cy="419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025" y="1527725"/>
            <a:ext cx="5513974" cy="319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1444187" y="1175425"/>
            <a:ext cx="2874599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F3F3F3"/>
                </a:solidFill>
              </a:rPr>
              <a:t>V-Band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24" y="2471750"/>
            <a:ext cx="5428550" cy="39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031" y="2471750"/>
            <a:ext cx="4927492" cy="393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7757462" y="1175425"/>
            <a:ext cx="2874599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F3F3F3"/>
                </a:solidFill>
              </a:rPr>
              <a:t>Carriage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8828925" y="4150750"/>
            <a:ext cx="3238199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F3F3F3"/>
                </a:solidFill>
              </a:rPr>
              <a:t>Baseplate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625" y="4150750"/>
            <a:ext cx="5004675" cy="24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400" y="810225"/>
            <a:ext cx="5129124" cy="239358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8828912" y="810225"/>
            <a:ext cx="2421899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F3F3F3"/>
                </a:solidFill>
              </a:rPr>
              <a:t>Journal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525" y="2361275"/>
            <a:ext cx="2951099" cy="42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202525" y="1085525"/>
            <a:ext cx="3238199" cy="11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rgbClr val="F3F3F3"/>
                </a:solidFill>
              </a:rPr>
              <a:t>Arms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>
            <a:hlinkClick r:id="rId4"/>
          </p:cNvPr>
          <p:cNvSpPr/>
          <p:nvPr/>
        </p:nvSpPr>
        <p:spPr>
          <a:xfrm>
            <a:off x="2640450" y="837337"/>
            <a:ext cx="6911099" cy="5183324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279917" y="143772"/>
            <a:ext cx="2929799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Machining</a:t>
            </a:r>
          </a:p>
        </p:txBody>
      </p:sp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8294" y="464668"/>
            <a:ext cx="4891799" cy="6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/>
          <p:nvPr/>
        </p:nvSpPr>
        <p:spPr>
          <a:xfrm>
            <a:off x="358687" y="1056987"/>
            <a:ext cx="16235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V-Band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279925" y="1719450"/>
            <a:ext cx="5690700" cy="147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2-axis CNC to mill OD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Turned 20deg clamping surface with custom tool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Cut ID and relief cut with 2-axis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9137" y="3458912"/>
            <a:ext cx="2772299" cy="324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127" y="3489648"/>
            <a:ext cx="4186200" cy="31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494522" y="457200"/>
            <a:ext cx="5215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Large and Small Rings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17000" y="1359499"/>
            <a:ext cx="5680499" cy="19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Used Mastercam to define tool paths and write G code.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Machined using 3-axis Haas mill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Started with solid aluminum stock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5710335" y="4264089"/>
            <a:ext cx="191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Challenges: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5710325" y="4910849"/>
            <a:ext cx="6150300" cy="17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 deg chamfer to interface with v-band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1/8” fillet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Flipped part over several times</a:t>
            </a:r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2769" y="309047"/>
            <a:ext cx="5293500" cy="38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>
            <a:hlinkClick r:id="rId4"/>
          </p:cNvPr>
          <p:cNvSpPr/>
          <p:nvPr/>
        </p:nvSpPr>
        <p:spPr>
          <a:xfrm>
            <a:off x="2010876" y="365124"/>
            <a:ext cx="8388000" cy="629105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/>
        </p:nvSpPr>
        <p:spPr>
          <a:xfrm>
            <a:off x="382555" y="363893"/>
            <a:ext cx="3032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Baseplate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382548" y="1170650"/>
            <a:ext cx="5470200" cy="147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Machined on 3-axis Haas from 1/2” plate</a:t>
            </a:r>
          </a:p>
          <a:p>
            <a:pPr indent="-171450" lvl="0" marL="28575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Significant challenges in fixturing</a:t>
            </a:r>
          </a:p>
          <a:p>
            <a:pPr indent="-171450" lvl="0" marL="28575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1/8” and .110” channels</a:t>
            </a: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4105" y="3031966"/>
            <a:ext cx="5097600" cy="36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4105" y="66686"/>
            <a:ext cx="5097600" cy="29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555" y="3031966"/>
            <a:ext cx="4733999" cy="36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>
            <a:hlinkClick r:id="rId4"/>
          </p:cNvPr>
          <p:cNvSpPr/>
          <p:nvPr/>
        </p:nvSpPr>
        <p:spPr>
          <a:xfrm>
            <a:off x="1975700" y="338775"/>
            <a:ext cx="8240600" cy="6180425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/>
        </p:nvSpPr>
        <p:spPr>
          <a:xfrm>
            <a:off x="747875" y="548725"/>
            <a:ext cx="10398299" cy="11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rgbClr val="F3F3F3"/>
                </a:solidFill>
              </a:rPr>
              <a:t>Fatigue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747875" y="1927975"/>
            <a:ext cx="6324000" cy="4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</a:rPr>
              <a:t>PDS Requirement: Mechanical failure of less than 1%.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</a:rPr>
              <a:t>24 kpsi is maximum stress on the system.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</a:rPr>
              <a:t>Fatigue analysis shows V-band could be actuated 44,000 times.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6975" y="2992175"/>
            <a:ext cx="44577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1524000" y="305899"/>
            <a:ext cx="9144000" cy="730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217100" y="1657750"/>
            <a:ext cx="5871300" cy="5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82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4000">
                <a:solidFill>
                  <a:srgbClr val="FFFFFF"/>
                </a:solidFill>
              </a:rPr>
              <a:t>Project Details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rgbClr val="FFFFFF"/>
              </a:solidFill>
            </a:endParaRPr>
          </a:p>
          <a:p>
            <a:pPr indent="-482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4000">
                <a:solidFill>
                  <a:srgbClr val="FFFFFF"/>
                </a:solidFill>
              </a:rPr>
              <a:t>Design Challenges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rgbClr val="FFFFFF"/>
              </a:solidFill>
            </a:endParaRPr>
          </a:p>
          <a:p>
            <a:pPr indent="-482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4000">
                <a:solidFill>
                  <a:srgbClr val="FFFFFF"/>
                </a:solidFill>
              </a:rPr>
              <a:t>Design Process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6137675" y="1657750"/>
            <a:ext cx="5970000" cy="501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82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4000">
                <a:solidFill>
                  <a:srgbClr val="FFFFFF"/>
                </a:solidFill>
              </a:rPr>
              <a:t>Prototyping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rgbClr val="FFFFFF"/>
              </a:solidFill>
            </a:endParaRPr>
          </a:p>
          <a:p>
            <a:pPr indent="-482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4000">
                <a:solidFill>
                  <a:srgbClr val="FFFFFF"/>
                </a:solidFill>
              </a:rPr>
              <a:t>Manufacturing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rgbClr val="FFFFFF"/>
              </a:solidFill>
            </a:endParaRPr>
          </a:p>
          <a:p>
            <a:pPr indent="-482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4000">
                <a:solidFill>
                  <a:srgbClr val="FFFFFF"/>
                </a:solidFill>
              </a:rPr>
              <a:t>Conclusions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625350" y="365125"/>
            <a:ext cx="49412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Mechanical components are rocket ready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Design can withstand a 250 lbf tensile load required by PDS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Actuates in ~63 milliseconds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Needs more robust electrical system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8275" y="29450"/>
            <a:ext cx="3885199" cy="6799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2084525" y="2773800"/>
            <a:ext cx="4383299" cy="1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</a:rPr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5425" y="419877"/>
            <a:ext cx="4030889" cy="604633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201502" y="2635550"/>
            <a:ext cx="7519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Nosecone Separation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201494" y="3694312"/>
            <a:ext cx="669004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Deploys parachute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Previous NSR used cyanoacrylate  as an adhesive and gunpowder as the actuator</a:t>
            </a:r>
          </a:p>
          <a:p>
            <a:pPr indent="-285750" lvl="1" marL="7429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Very difficult to test for reliability</a:t>
            </a:r>
          </a:p>
          <a:p>
            <a:pPr indent="0" lvl="1" marL="457200" marR="0" rtl="0" algn="l">
              <a:spcBef>
                <a:spcPts val="0"/>
              </a:spcBef>
              <a:buNone/>
            </a:pPr>
            <a:r>
              <a:t/>
            </a:r>
            <a:endParaRPr b="0" baseline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Failure destroys rocket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497" y="109083"/>
            <a:ext cx="3359020" cy="223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2255" y="2100740"/>
            <a:ext cx="5649752" cy="271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41" y="1876806"/>
            <a:ext cx="3998071" cy="316555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4234950" y="184750"/>
            <a:ext cx="37221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Inspiration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1203745" y="5225142"/>
            <a:ext cx="31116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Marmon Clamp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7881175" y="5225212"/>
            <a:ext cx="2511900" cy="6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Lightband</a:t>
            </a:r>
            <a:r>
              <a:rPr b="0" baseline="30000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TM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</a:rPr>
              <a:t>Design Challenges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838200" y="1841325"/>
            <a:ext cx="5163599" cy="435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Entire device must fit inside 6” diameter ring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Needs to be fast and be robust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Torque / power requirements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Isolation of components to avoid axial loading of motor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875" y="2643975"/>
            <a:ext cx="4656099" cy="27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chemeClr val="lt1"/>
                </a:solidFill>
              </a:rPr>
              <a:t>Final Solid Model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25" y="2273800"/>
            <a:ext cx="5194900" cy="332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900" y="2139524"/>
            <a:ext cx="3701874" cy="359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75" y="276150"/>
            <a:ext cx="11129301" cy="627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83525" y="365125"/>
            <a:ext cx="12036300" cy="111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6000">
                <a:solidFill>
                  <a:schemeClr val="lt1"/>
                </a:solidFill>
              </a:rPr>
              <a:t>Analysis Based Design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838200" y="1825625"/>
            <a:ext cx="5257799" cy="435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Used mathematical modeling, FEA, and real world testing on components under high stress loads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</a:rPr>
              <a:t>Used statics, dynamics, vibrations, machine design and CAD software to assist in the design of moving parts and support structure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150" y="1825625"/>
            <a:ext cx="5370425" cy="37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